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6"/>
  </p:notesMasterIdLst>
  <p:sldIdLst>
    <p:sldId id="258" r:id="rId3"/>
    <p:sldId id="262" r:id="rId4"/>
    <p:sldId id="263" r:id="rId5"/>
    <p:sldId id="264" r:id="rId6"/>
    <p:sldId id="284" r:id="rId7"/>
    <p:sldId id="285" r:id="rId8"/>
    <p:sldId id="269" r:id="rId9"/>
    <p:sldId id="283" r:id="rId10"/>
    <p:sldId id="277" r:id="rId11"/>
    <p:sldId id="270" r:id="rId12"/>
    <p:sldId id="272" r:id="rId13"/>
    <p:sldId id="273" r:id="rId14"/>
    <p:sldId id="275" r:id="rId15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2033"/>
    <a:srgbClr val="FFFF66"/>
    <a:srgbClr val="DDDDDD"/>
    <a:srgbClr val="FF6309"/>
    <a:srgbClr val="464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7291" autoAdjust="0"/>
  </p:normalViewPr>
  <p:slideViewPr>
    <p:cSldViewPr>
      <p:cViewPr>
        <p:scale>
          <a:sx n="100" d="100"/>
          <a:sy n="100" d="100"/>
        </p:scale>
        <p:origin x="-7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endParaRPr lang="pl-P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pl-PL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endParaRPr lang="pl-PL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7107B79A-FBE5-4368-B092-16A3C577EEFC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2628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6858B4-F962-4A52-B5FE-0484966FF42A}" type="slidenum">
              <a:rPr lang="pl-PL"/>
              <a:pPr/>
              <a:t>1</a:t>
            </a:fld>
            <a:endParaRPr lang="pl-PL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91A031-9AE4-473D-B95C-DAE807C921E7}" type="slidenum">
              <a:rPr lang="pl-PL"/>
              <a:pPr/>
              <a:t>10</a:t>
            </a:fld>
            <a:endParaRPr lang="pl-PL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4A189E-F852-4488-8A11-F058306F3D7D}" type="slidenum">
              <a:rPr lang="pl-PL"/>
              <a:pPr/>
              <a:t>11</a:t>
            </a:fld>
            <a:endParaRPr lang="pl-PL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1077D2-1A48-42A9-A2AC-E2F9837644D1}" type="slidenum">
              <a:rPr lang="pl-PL"/>
              <a:pPr/>
              <a:t>12</a:t>
            </a:fld>
            <a:endParaRPr lang="pl-PL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FB841-7C5F-4D6E-BD76-83F6E6D1ACF6}" type="slidenum">
              <a:rPr lang="pl-PL"/>
              <a:pPr/>
              <a:t>13</a:t>
            </a:fld>
            <a:endParaRPr lang="pl-PL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EBB284-4FB9-47C3-A8E0-B5E5CED21479}" type="slidenum">
              <a:rPr lang="pl-PL"/>
              <a:pPr/>
              <a:t>2</a:t>
            </a:fld>
            <a:endParaRPr lang="pl-PL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26D5DA-8E2C-430E-B977-FEAEFF85698F}" type="slidenum">
              <a:rPr lang="pl-PL"/>
              <a:pPr/>
              <a:t>3</a:t>
            </a:fld>
            <a:endParaRPr lang="pl-PL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93F659-D90E-48EA-A710-62528A87E5FC}" type="slidenum">
              <a:rPr lang="pl-PL"/>
              <a:pPr/>
              <a:t>4</a:t>
            </a:fld>
            <a:endParaRPr lang="pl-PL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206FF7-936C-4D93-B38F-DEB923A4F8A0}" type="slidenum">
              <a:rPr lang="pl-PL"/>
              <a:pPr/>
              <a:t>5</a:t>
            </a:fld>
            <a:endParaRPr lang="pl-PL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046C39-3F19-4625-AB45-F0A2492E0C75}" type="slidenum">
              <a:rPr lang="pl-PL"/>
              <a:pPr/>
              <a:t>6</a:t>
            </a:fld>
            <a:endParaRPr 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C85E87-D855-4381-8439-027A989A71CC}" type="slidenum">
              <a:rPr lang="pl-PL"/>
              <a:pPr/>
              <a:t>7</a:t>
            </a:fld>
            <a:endParaRPr lang="pl-PL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EC4AA-2C93-486B-8C1B-02A54D783A6C}" type="slidenum">
              <a:rPr lang="pl-PL"/>
              <a:pPr/>
              <a:t>8</a:t>
            </a:fld>
            <a:endParaRPr lang="pl-PL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D29C0-7926-4D86-8048-6E7E975E7557}" type="slidenum">
              <a:rPr lang="pl-PL"/>
              <a:pPr/>
              <a:t>9</a:t>
            </a:fld>
            <a:endParaRPr lang="pl-PL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573463"/>
            <a:ext cx="7772400" cy="1470025"/>
          </a:xfrm>
        </p:spPr>
        <p:txBody>
          <a:bodyPr/>
          <a:lstStyle>
            <a:lvl1pPr algn="ctr">
              <a:defRPr sz="3600" b="0">
                <a:solidFill>
                  <a:srgbClr val="464E52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 wzorca tytułu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230813"/>
            <a:ext cx="6400800" cy="6477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464E5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pl-PL" noProof="0" smtClean="0"/>
              <a:t>Kliknij, aby edytować styl wzorca podtytułu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873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9FD36E-BB10-4FCF-91C8-5668F397EBBC}" type="slidenum">
              <a:rPr lang="pl-PL"/>
              <a:pPr/>
              <a:t>‹#›</a:t>
            </a:fld>
            <a:endParaRPr lang="pl-PL"/>
          </a:p>
        </p:txBody>
      </p:sp>
      <p:pic>
        <p:nvPicPr>
          <p:cNvPr id="3087" name="Picture 15" descr="GSG_tl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35848-19F4-4DD6-937F-DD6158D1CD8A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507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1E199-CCFA-469B-9F0B-14458A117E1D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7241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08725"/>
            <a:ext cx="2895600" cy="4127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37300"/>
            <a:ext cx="2133600" cy="331788"/>
          </a:xfrm>
        </p:spPr>
        <p:txBody>
          <a:bodyPr/>
          <a:lstStyle>
            <a:lvl1pPr>
              <a:defRPr/>
            </a:lvl1pPr>
          </a:lstStyle>
          <a:p>
            <a:fld id="{7D418F47-1DA4-461D-9478-9CCC74392141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6777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08725"/>
            <a:ext cx="2895600" cy="4127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337300"/>
            <a:ext cx="2133600" cy="331788"/>
          </a:xfrm>
        </p:spPr>
        <p:txBody>
          <a:bodyPr/>
          <a:lstStyle>
            <a:lvl1pPr>
              <a:defRPr/>
            </a:lvl1pPr>
          </a:lstStyle>
          <a:p>
            <a:fld id="{0E5EAE2E-7849-45E4-9B3C-AEB407F27A49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0483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6" name="Picture 12" descr="GSG_tlo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3573463"/>
            <a:ext cx="7772400" cy="1470025"/>
          </a:xfrm>
        </p:spPr>
        <p:txBody>
          <a:bodyPr/>
          <a:lstStyle>
            <a:lvl1pPr algn="ctr">
              <a:defRPr sz="3600" b="0">
                <a:solidFill>
                  <a:srgbClr val="464E52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 wzorca tytułu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873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4E1F5B-C73C-4E02-98B4-F0D528E7AA7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F5805-7CA9-4AB6-B961-7B1CBD749B84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692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0E77D-9DE7-456B-B113-711E2BE9A950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6610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13DF0-3024-4924-AD6E-39794F115A6E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9068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8BD56-DEDC-4310-A3CA-1AF4E5B4E936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7995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49B0C-761B-4C04-96F3-9AC835DBE354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078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79F5D-CB2C-41D6-94AB-E4FD6834D4ED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3328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208E0-67C0-46A0-B94C-A86043A8DE95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4308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D88D9-D08C-479E-9885-4E4F5FA15139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1171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54A96-D9F4-425A-BA2F-4918E532FD01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5252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1BEE4-2839-43DE-A59F-13E50B3F20AB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4339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E51AA-FDD0-44C4-A3A8-A86B12E820E6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095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9C7F3-E209-4DEA-B8B8-59EE1DD378F9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5622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BF14F-C921-4B3D-A745-4417C4666CDB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795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97C8E-5898-4CED-BCB5-E9C7235017E6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441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3CBE0-4077-42FF-9D74-689CD47205FE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30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3D415-2721-4F97-9498-1713CCEB30F1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2254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C3CD4-F545-4EF8-B063-52825910293A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310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FABFD-201C-4C70-B8D8-35CFF78CF2AA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563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8725"/>
            <a:ext cx="2895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37300"/>
            <a:ext cx="2133600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solidFill>
                  <a:schemeClr val="bg2"/>
                </a:solidFill>
              </a:defRPr>
            </a:lvl1pPr>
          </a:lstStyle>
          <a:p>
            <a:fld id="{010E7AF3-3D1A-44E0-BF52-E9A9175615B2}" type="slidenum">
              <a:rPr lang="pl-PL"/>
              <a:pPr/>
              <a:t>‹#›</a:t>
            </a:fld>
            <a:endParaRPr lang="pl-PL"/>
          </a:p>
        </p:txBody>
      </p:sp>
      <p:pic>
        <p:nvPicPr>
          <p:cNvPr id="1035" name="Picture 11" descr="linia-lezkowa-RGB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6311900"/>
            <a:ext cx="6657975" cy="3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GSG_logo-poziom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37288"/>
            <a:ext cx="12954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2" r:id="rId12"/>
    <p:sldLayoutId id="2147483673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6309"/>
        </a:buClr>
        <a:buFont typeface="Wingdings" pitchFamily="2" charset="2"/>
        <a:buChar char="§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6309"/>
        </a:buClr>
        <a:buFont typeface="Wingdings" pitchFamily="2" charset="2"/>
        <a:buChar char="§"/>
        <a:defRPr sz="2400">
          <a:solidFill>
            <a:schemeClr val="bg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6309"/>
        </a:buClr>
        <a:buFont typeface="Wingdings" pitchFamily="2" charset="2"/>
        <a:buChar char="§"/>
        <a:defRPr b="1">
          <a:solidFill>
            <a:schemeClr val="bg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6309"/>
        </a:buClr>
        <a:buFont typeface="Wingdings" pitchFamily="2" charset="2"/>
        <a:buChar char="§"/>
        <a:defRPr>
          <a:solidFill>
            <a:schemeClr val="bg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6309"/>
        </a:buClr>
        <a:buFont typeface="Wingdings" pitchFamily="2" charset="2"/>
        <a:buChar char="§"/>
        <a:defRPr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309"/>
        </a:buClr>
        <a:buFont typeface="Wingdings" pitchFamily="2" charset="2"/>
        <a:buChar char="§"/>
        <a:defRPr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309"/>
        </a:buClr>
        <a:buFont typeface="Wingdings" pitchFamily="2" charset="2"/>
        <a:buChar char="§"/>
        <a:defRPr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309"/>
        </a:buClr>
        <a:buFont typeface="Wingdings" pitchFamily="2" charset="2"/>
        <a:buChar char="§"/>
        <a:defRPr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309"/>
        </a:buClr>
        <a:buFont typeface="Wingdings" pitchFamily="2" charset="2"/>
        <a:buChar char="§"/>
        <a:defRPr>
          <a:solidFill>
            <a:schemeClr val="bg2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endParaRPr lang="pl-PL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8725"/>
            <a:ext cx="2895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endParaRPr lang="pl-PL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37300"/>
            <a:ext cx="2133600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solidFill>
                  <a:schemeClr val="bg2"/>
                </a:solidFill>
              </a:defRPr>
            </a:lvl1pPr>
          </a:lstStyle>
          <a:p>
            <a:fld id="{4C8EC867-DCBC-4F8A-B70A-71B2E63067C7}" type="slidenum">
              <a:rPr lang="pl-PL"/>
              <a:pPr/>
              <a:t>‹#›</a:t>
            </a:fld>
            <a:endParaRPr lang="pl-PL"/>
          </a:p>
        </p:txBody>
      </p:sp>
      <p:pic>
        <p:nvPicPr>
          <p:cNvPr id="25615" name="Picture 15" descr="linia-lezkowa-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6311900"/>
            <a:ext cx="6657975" cy="3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16" descr="GSG_logo-pozio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37288"/>
            <a:ext cx="12954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6309"/>
        </a:buClr>
        <a:buFont typeface="Wingdings" pitchFamily="2" charset="2"/>
        <a:buChar char="§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6309"/>
        </a:buClr>
        <a:buFont typeface="Wingdings" pitchFamily="2" charset="2"/>
        <a:buChar char="§"/>
        <a:defRPr sz="2400">
          <a:solidFill>
            <a:schemeClr val="bg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6309"/>
        </a:buClr>
        <a:buFont typeface="Wingdings" pitchFamily="2" charset="2"/>
        <a:buChar char="§"/>
        <a:defRPr b="1">
          <a:solidFill>
            <a:schemeClr val="bg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6309"/>
        </a:buClr>
        <a:buFont typeface="Wingdings" pitchFamily="2" charset="2"/>
        <a:buChar char="§"/>
        <a:defRPr>
          <a:solidFill>
            <a:schemeClr val="bg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6309"/>
        </a:buClr>
        <a:buFont typeface="Wingdings" pitchFamily="2" charset="2"/>
        <a:buChar char="§"/>
        <a:defRPr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309"/>
        </a:buClr>
        <a:buFont typeface="Wingdings" pitchFamily="2" charset="2"/>
        <a:buChar char="§"/>
        <a:defRPr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309"/>
        </a:buClr>
        <a:buFont typeface="Wingdings" pitchFamily="2" charset="2"/>
        <a:buChar char="§"/>
        <a:defRPr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309"/>
        </a:buClr>
        <a:buFont typeface="Wingdings" pitchFamily="2" charset="2"/>
        <a:buChar char="§"/>
        <a:defRPr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309"/>
        </a:buClr>
        <a:buFont typeface="Wingdings" pitchFamily="2" charset="2"/>
        <a:buChar char="§"/>
        <a:defRPr>
          <a:solidFill>
            <a:schemeClr val="bg2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Arkusz_programu_Microsoft_Excel_97_20031.xls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9DED4103-1070-4D79-82CA-24351211EA75}" type="slidenum">
              <a:rPr lang="pl-PL"/>
              <a:pPr/>
              <a:t>1</a:t>
            </a:fld>
            <a:endParaRPr lang="pl-PL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4149725"/>
            <a:ext cx="6400800" cy="504825"/>
          </a:xfrm>
        </p:spPr>
        <p:txBody>
          <a:bodyPr/>
          <a:lstStyle/>
          <a:p>
            <a:r>
              <a:rPr lang="pl-PL" b="1" i="1" dirty="0" smtClean="0">
                <a:latin typeface="Tahoma" pitchFamily="34" charset="0"/>
              </a:rPr>
              <a:t>Radziechowy </a:t>
            </a:r>
            <a:r>
              <a:rPr lang="pl-PL" b="1" i="1" dirty="0" smtClean="0">
                <a:latin typeface="Tahoma" pitchFamily="34" charset="0"/>
              </a:rPr>
              <a:t>Wieprz</a:t>
            </a:r>
            <a:endParaRPr lang="pl-PL" b="1" i="1" dirty="0">
              <a:latin typeface="Tahoma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11188" y="4797425"/>
            <a:ext cx="244792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6309"/>
              </a:buClr>
              <a:buFont typeface="Wingdings" pitchFamily="2" charset="2"/>
              <a:buNone/>
            </a:pPr>
            <a:endParaRPr lang="pl-PL" sz="1400" b="1" i="1" baseline="0" dirty="0">
              <a:solidFill>
                <a:srgbClr val="464E52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802C-BB90-4243-BAB6-92C60F8FA3F3}" type="slidenum">
              <a:rPr lang="pl-PL"/>
              <a:pPr/>
              <a:t>10</a:t>
            </a:fld>
            <a:endParaRPr lang="pl-PL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ZAGADNIENIA TECHNICZNE</a:t>
            </a:r>
          </a:p>
        </p:txBody>
      </p:sp>
      <p:pic>
        <p:nvPicPr>
          <p:cNvPr id="44035" name="Picture 3" descr="zamknij ok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4149725"/>
            <a:ext cx="12636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kliknij, aby uzyskać powiększen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644900"/>
            <a:ext cx="12763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684213" y="1412875"/>
            <a:ext cx="5292725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E2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6309"/>
              </a:buClr>
              <a:buFont typeface="Wingdings" pitchFamily="2" charset="2"/>
              <a:buChar char="§"/>
            </a:pPr>
            <a:r>
              <a:rPr lang="pl-PL" sz="2400" b="1" i="1" baseline="0">
                <a:solidFill>
                  <a:srgbClr val="102E9C"/>
                </a:solidFill>
                <a:latin typeface="Tahoma" pitchFamily="34" charset="0"/>
              </a:rPr>
              <a:t>Trwałość kotłów,</a:t>
            </a:r>
          </a:p>
          <a:p>
            <a:pPr marL="342900" indent="-342900">
              <a:spcBef>
                <a:spcPct val="20000"/>
              </a:spcBef>
              <a:buClr>
                <a:srgbClr val="FF6309"/>
              </a:buClr>
              <a:buFont typeface="Wingdings" pitchFamily="2" charset="2"/>
              <a:buChar char="§"/>
            </a:pPr>
            <a:r>
              <a:rPr lang="pl-PL" sz="2400" b="1" i="1" baseline="0">
                <a:solidFill>
                  <a:srgbClr val="102E9C"/>
                </a:solidFill>
                <a:latin typeface="Tahoma" pitchFamily="34" charset="0"/>
              </a:rPr>
              <a:t>Wielkość kotłów,</a:t>
            </a:r>
          </a:p>
          <a:p>
            <a:pPr marL="342900" indent="-342900">
              <a:spcBef>
                <a:spcPct val="20000"/>
              </a:spcBef>
              <a:buClr>
                <a:srgbClr val="FF6309"/>
              </a:buClr>
              <a:buFont typeface="Wingdings" pitchFamily="2" charset="2"/>
              <a:buChar char="§"/>
            </a:pPr>
            <a:r>
              <a:rPr lang="pl-PL" sz="2400" b="1" i="1" baseline="0">
                <a:solidFill>
                  <a:srgbClr val="102E9C"/>
                </a:solidFill>
                <a:latin typeface="Tahoma" pitchFamily="34" charset="0"/>
              </a:rPr>
              <a:t>Pomieszczenia przeznaczone na kotłownie,</a:t>
            </a:r>
          </a:p>
          <a:p>
            <a:pPr marL="342900" indent="-342900">
              <a:spcBef>
                <a:spcPct val="20000"/>
              </a:spcBef>
              <a:buClr>
                <a:srgbClr val="FF6309"/>
              </a:buClr>
              <a:buFont typeface="Wingdings" pitchFamily="2" charset="2"/>
              <a:buChar char="§"/>
            </a:pPr>
            <a:r>
              <a:rPr lang="pl-PL" sz="2400" b="1" i="1" baseline="0">
                <a:solidFill>
                  <a:srgbClr val="102E9C"/>
                </a:solidFill>
                <a:latin typeface="Tahoma" pitchFamily="34" charset="0"/>
              </a:rPr>
              <a:t>Transport i magazynowanie paliwa,</a:t>
            </a:r>
          </a:p>
          <a:p>
            <a:pPr marL="342900" indent="-342900">
              <a:spcBef>
                <a:spcPct val="20000"/>
              </a:spcBef>
              <a:buClr>
                <a:srgbClr val="FF6309"/>
              </a:buClr>
              <a:buFont typeface="Wingdings" pitchFamily="2" charset="2"/>
              <a:buChar char="§"/>
            </a:pPr>
            <a:r>
              <a:rPr lang="pl-PL" sz="2400" b="1" i="1" baseline="0">
                <a:solidFill>
                  <a:srgbClr val="102E9C"/>
                </a:solidFill>
                <a:latin typeface="Tahoma" pitchFamily="34" charset="0"/>
              </a:rPr>
              <a:t>Obsługa kotłowni,</a:t>
            </a:r>
          </a:p>
          <a:p>
            <a:pPr marL="342900" indent="-342900">
              <a:spcBef>
                <a:spcPct val="20000"/>
              </a:spcBef>
              <a:buClr>
                <a:srgbClr val="FF6309"/>
              </a:buClr>
              <a:buFont typeface="Wingdings" pitchFamily="2" charset="2"/>
              <a:buChar char="§"/>
            </a:pPr>
            <a:r>
              <a:rPr lang="pl-PL" sz="2400" b="1" i="1" baseline="0">
                <a:solidFill>
                  <a:srgbClr val="102E9C"/>
                </a:solidFill>
                <a:latin typeface="Tahoma" pitchFamily="34" charset="0"/>
              </a:rPr>
              <a:t>Aspekty ekologiczne.</a:t>
            </a:r>
          </a:p>
        </p:txBody>
      </p:sp>
      <p:pic>
        <p:nvPicPr>
          <p:cNvPr id="44043" name="Picture 11" descr="vaillant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196975"/>
            <a:ext cx="2928938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0BE333D4-9B2F-4E62-9BF3-55A0A7CF9D6A}" type="slidenum">
              <a:rPr lang="pl-PL"/>
              <a:pPr/>
              <a:t>11</a:t>
            </a:fld>
            <a:endParaRPr lang="pl-PL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07950" y="1125538"/>
            <a:ext cx="6911975" cy="3816350"/>
          </a:xfrm>
          <a:prstGeom prst="rect">
            <a:avLst/>
          </a:prstGeom>
          <a:solidFill>
            <a:srgbClr val="DDDDDD">
              <a:alpha val="8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4283"/>
              </a:buClr>
              <a:buFont typeface="Wingdings" pitchFamily="2" charset="2"/>
              <a:buChar char="§"/>
            </a:pPr>
            <a:r>
              <a:rPr lang="pl-PL" sz="2400" b="1" i="1" baseline="0">
                <a:solidFill>
                  <a:srgbClr val="0000CC"/>
                </a:solidFill>
                <a:latin typeface="Tahoma" pitchFamily="34" charset="0"/>
              </a:rPr>
              <a:t>Dostawa paliwa wprost do użytkownika,</a:t>
            </a:r>
          </a:p>
          <a:p>
            <a:pPr marL="342900" indent="-342900">
              <a:spcBef>
                <a:spcPct val="20000"/>
              </a:spcBef>
              <a:buClr>
                <a:srgbClr val="004283"/>
              </a:buClr>
              <a:buFont typeface="Wingdings" pitchFamily="2" charset="2"/>
              <a:buNone/>
            </a:pPr>
            <a:endParaRPr lang="pl-PL" sz="2400" b="1" i="1" baseline="0">
              <a:solidFill>
                <a:srgbClr val="0000CC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4283"/>
              </a:buClr>
              <a:buFont typeface="Wingdings" pitchFamily="2" charset="2"/>
              <a:buChar char="§"/>
            </a:pPr>
            <a:r>
              <a:rPr lang="pl-PL" sz="2400" b="1" i="1" baseline="0">
                <a:solidFill>
                  <a:srgbClr val="0000CC"/>
                </a:solidFill>
                <a:latin typeface="Tahoma" pitchFamily="34" charset="0"/>
              </a:rPr>
              <a:t>Urządzenia wymagające minimalnej obsługi,</a:t>
            </a:r>
          </a:p>
          <a:p>
            <a:pPr marL="342900" indent="-342900">
              <a:spcBef>
                <a:spcPct val="20000"/>
              </a:spcBef>
              <a:buClr>
                <a:srgbClr val="004283"/>
              </a:buClr>
              <a:buFont typeface="Wingdings" pitchFamily="2" charset="2"/>
              <a:buNone/>
            </a:pPr>
            <a:endParaRPr lang="pl-PL" sz="2400" b="1" i="1" baseline="0">
              <a:solidFill>
                <a:srgbClr val="0000CC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4283"/>
              </a:buClr>
              <a:buFont typeface="Wingdings" pitchFamily="2" charset="2"/>
              <a:buChar char="§"/>
            </a:pPr>
            <a:r>
              <a:rPr lang="pl-PL" sz="2400" b="1" i="1" baseline="0">
                <a:solidFill>
                  <a:srgbClr val="0000CC"/>
                </a:solidFill>
                <a:latin typeface="Tahoma" pitchFamily="34" charset="0"/>
              </a:rPr>
              <a:t>Czyste instalacje </a:t>
            </a:r>
            <a:br>
              <a:rPr lang="pl-PL" sz="2400" b="1" i="1" baseline="0">
                <a:solidFill>
                  <a:srgbClr val="0000CC"/>
                </a:solidFill>
                <a:latin typeface="Tahoma" pitchFamily="34" charset="0"/>
              </a:rPr>
            </a:br>
            <a:r>
              <a:rPr lang="pl-PL" sz="2400" b="1" i="1" baseline="0">
                <a:solidFill>
                  <a:srgbClr val="0000CC"/>
                </a:solidFill>
                <a:latin typeface="Tahoma" pitchFamily="34" charset="0"/>
              </a:rPr>
              <a:t>i urządzenia,</a:t>
            </a:r>
          </a:p>
          <a:p>
            <a:pPr marL="342900" indent="-342900">
              <a:spcBef>
                <a:spcPct val="20000"/>
              </a:spcBef>
              <a:buClr>
                <a:srgbClr val="004283"/>
              </a:buClr>
              <a:buFont typeface="Wingdings" pitchFamily="2" charset="2"/>
              <a:buNone/>
            </a:pPr>
            <a:endParaRPr lang="pl-PL" sz="2400" b="1" i="1" baseline="0">
              <a:solidFill>
                <a:srgbClr val="0000CC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4283"/>
              </a:buClr>
              <a:buFont typeface="Wingdings" pitchFamily="2" charset="2"/>
              <a:buChar char="§"/>
            </a:pPr>
            <a:r>
              <a:rPr lang="pl-PL" sz="2400" b="1" i="1" baseline="0">
                <a:solidFill>
                  <a:srgbClr val="0000CC"/>
                </a:solidFill>
                <a:latin typeface="Tahoma" pitchFamily="34" charset="0"/>
              </a:rPr>
              <a:t>Stabilna praca urządzeń.</a:t>
            </a:r>
          </a:p>
        </p:txBody>
      </p:sp>
      <p:pic>
        <p:nvPicPr>
          <p:cNvPr id="46083" name="Picture 3" descr="indyw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087688"/>
            <a:ext cx="4572000" cy="3430587"/>
          </a:xfrm>
          <a:prstGeom prst="rect">
            <a:avLst/>
          </a:prstGeom>
          <a:solidFill>
            <a:srgbClr val="C0C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19E7DDC2-CC3A-44DB-96CA-6C3EC723366F}" type="slidenum">
              <a:rPr lang="pl-PL"/>
              <a:pPr/>
              <a:t>12</a:t>
            </a:fld>
            <a:endParaRPr lang="pl-PL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84213" y="188913"/>
            <a:ext cx="784860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l-PL" sz="3200" b="1" baseline="0">
                <a:solidFill>
                  <a:srgbClr val="464E52"/>
                </a:solidFill>
                <a:latin typeface="Tahoma" pitchFamily="34" charset="0"/>
              </a:rPr>
              <a:t>Obsługa klientów </a:t>
            </a:r>
            <a:br>
              <a:rPr lang="pl-PL" sz="3200" b="1" baseline="0">
                <a:solidFill>
                  <a:srgbClr val="464E52"/>
                </a:solidFill>
                <a:latin typeface="Tahoma" pitchFamily="34" charset="0"/>
              </a:rPr>
            </a:br>
            <a:r>
              <a:rPr lang="pl-PL" sz="3200" b="1" baseline="0">
                <a:solidFill>
                  <a:srgbClr val="464E52"/>
                </a:solidFill>
                <a:latin typeface="Tahoma" pitchFamily="34" charset="0"/>
              </a:rPr>
              <a:t>www.gsgaz.pl</a:t>
            </a:r>
          </a:p>
        </p:txBody>
      </p:sp>
      <p:pic>
        <p:nvPicPr>
          <p:cNvPr id="48133" name="Picture 5" descr="s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042988" y="6021388"/>
            <a:ext cx="6911975" cy="457200"/>
          </a:xfrm>
          <a:prstGeom prst="rect">
            <a:avLst/>
          </a:prstGeom>
          <a:solidFill>
            <a:srgbClr val="DDDDDD">
              <a:alpha val="8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004283"/>
              </a:buClr>
              <a:buFont typeface="Wingdings" pitchFamily="2" charset="2"/>
              <a:buNone/>
            </a:pPr>
            <a:r>
              <a:rPr lang="pl-PL" sz="2400" b="1" i="1" baseline="0">
                <a:solidFill>
                  <a:schemeClr val="bg2"/>
                </a:solidFill>
              </a:rPr>
              <a:t>http://www.gsgaz.pl/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0B34F2A7-06F7-495F-AB38-17DB4C56EE44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C2EA-C5D7-4D52-9D54-DF74CA22334C}" type="slidenum">
              <a:rPr lang="pl-PL"/>
              <a:pPr/>
              <a:t>2</a:t>
            </a:fld>
            <a:endParaRPr lang="pl-PL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SIEĆ, PRZYŁĄCZE, INSTALACJA</a:t>
            </a:r>
          </a:p>
        </p:txBody>
      </p:sp>
      <p:pic>
        <p:nvPicPr>
          <p:cNvPr id="35843" name="Picture 3" descr="dom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842486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8314-E48C-48BB-ADBB-A814AF05BBDD}" type="slidenum">
              <a:rPr lang="pl-PL"/>
              <a:pPr/>
              <a:t>3</a:t>
            </a:fld>
            <a:endParaRPr lang="pl-PL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pl-PL"/>
              <a:t>INSTALACJA WEWNĘTRZNA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35063"/>
            <a:ext cx="4608513" cy="467042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1800" b="1" i="1">
                <a:solidFill>
                  <a:srgbClr val="102E9C"/>
                </a:solidFill>
              </a:rPr>
              <a:t>	</a:t>
            </a:r>
            <a:r>
              <a:rPr lang="pl-PL" sz="2400" b="1" i="1">
                <a:solidFill>
                  <a:srgbClr val="102E9C"/>
                </a:solidFill>
              </a:rPr>
              <a:t>Budowa wewnętrznej instalacji gazowej:</a:t>
            </a:r>
          </a:p>
          <a:p>
            <a:pPr>
              <a:lnSpc>
                <a:spcPct val="80000"/>
              </a:lnSpc>
            </a:pPr>
            <a:r>
              <a:rPr lang="pl-PL" sz="1800" i="1">
                <a:solidFill>
                  <a:srgbClr val="102E9C"/>
                </a:solidFill>
              </a:rPr>
              <a:t>Wypełnienie wniosku o wydanie warunków przyłączenia do sieci gazowej,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sz="1800" i="1">
              <a:solidFill>
                <a:srgbClr val="102E9C"/>
              </a:solidFill>
            </a:endParaRPr>
          </a:p>
          <a:p>
            <a:pPr>
              <a:lnSpc>
                <a:spcPct val="80000"/>
              </a:lnSpc>
            </a:pPr>
            <a:r>
              <a:rPr lang="pl-PL" sz="1800" i="1">
                <a:solidFill>
                  <a:srgbClr val="102E9C"/>
                </a:solidFill>
              </a:rPr>
              <a:t>Wykonanie projektu wewnętrznej instalacji gazowej,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sz="1800" i="1">
              <a:solidFill>
                <a:srgbClr val="102E9C"/>
              </a:solidFill>
            </a:endParaRPr>
          </a:p>
          <a:p>
            <a:pPr>
              <a:lnSpc>
                <a:spcPct val="80000"/>
              </a:lnSpc>
            </a:pPr>
            <a:r>
              <a:rPr lang="pl-PL" sz="1800" i="1">
                <a:solidFill>
                  <a:srgbClr val="102E9C"/>
                </a:solidFill>
              </a:rPr>
              <a:t>Uzyskanie pozwolenia na budowę wewnętrznej instalacji gazowej,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sz="1800" i="1">
              <a:solidFill>
                <a:srgbClr val="102E9C"/>
              </a:solidFill>
            </a:endParaRPr>
          </a:p>
          <a:p>
            <a:pPr>
              <a:lnSpc>
                <a:spcPct val="80000"/>
              </a:lnSpc>
            </a:pPr>
            <a:r>
              <a:rPr lang="pl-PL" sz="1800" i="1">
                <a:solidFill>
                  <a:srgbClr val="102E9C"/>
                </a:solidFill>
              </a:rPr>
              <a:t>Wykonanie wewnętrznej instalacji gazowej,</a:t>
            </a:r>
          </a:p>
          <a:p>
            <a:pPr>
              <a:lnSpc>
                <a:spcPct val="80000"/>
              </a:lnSpc>
            </a:pPr>
            <a:endParaRPr lang="pl-PL" sz="1800" i="1">
              <a:solidFill>
                <a:srgbClr val="102E9C"/>
              </a:solidFill>
            </a:endParaRPr>
          </a:p>
          <a:p>
            <a:pPr>
              <a:lnSpc>
                <a:spcPct val="80000"/>
              </a:lnSpc>
            </a:pPr>
            <a:r>
              <a:rPr lang="pl-PL" sz="1800" i="1">
                <a:solidFill>
                  <a:srgbClr val="102E9C"/>
                </a:solidFill>
              </a:rPr>
              <a:t>Podpisanie umowy o dostawę gazu,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sz="1800" i="1">
              <a:solidFill>
                <a:srgbClr val="102E9C"/>
              </a:solidFill>
            </a:endParaRPr>
          </a:p>
          <a:p>
            <a:pPr>
              <a:lnSpc>
                <a:spcPct val="80000"/>
              </a:lnSpc>
            </a:pPr>
            <a:r>
              <a:rPr lang="pl-PL" sz="1800" i="1">
                <a:solidFill>
                  <a:srgbClr val="102E9C"/>
                </a:solidFill>
              </a:rPr>
              <a:t>Zagazowanie paliwem gazowym wewnętrznej instalacji gazowej.</a:t>
            </a:r>
          </a:p>
        </p:txBody>
      </p:sp>
      <p:pic>
        <p:nvPicPr>
          <p:cNvPr id="36868" name="Picture 4" descr="dom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350963"/>
            <a:ext cx="4608513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1057-5F85-489C-AC1F-CD449EED905B}" type="slidenum">
              <a:rPr lang="pl-PL"/>
              <a:pPr/>
              <a:t>4</a:t>
            </a:fld>
            <a:endParaRPr lang="pl-PL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WYMAGANIA PRAWNE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2750" y="1268413"/>
            <a:ext cx="6191250" cy="1828800"/>
          </a:xfrm>
        </p:spPr>
        <p:txBody>
          <a:bodyPr/>
          <a:lstStyle/>
          <a:p>
            <a:r>
              <a:rPr lang="pl-PL" i="1" dirty="0">
                <a:solidFill>
                  <a:srgbClr val="102E9C"/>
                </a:solidFill>
              </a:rPr>
              <a:t>TARYFA DLA PALIW GAZOWYCH</a:t>
            </a:r>
          </a:p>
          <a:p>
            <a:r>
              <a:rPr lang="pl-PL" i="1" dirty="0">
                <a:solidFill>
                  <a:srgbClr val="102E9C"/>
                </a:solidFill>
              </a:rPr>
              <a:t>PRAWO ENERGETYCZNE</a:t>
            </a:r>
          </a:p>
          <a:p>
            <a:r>
              <a:rPr lang="pl-PL" i="1" dirty="0">
                <a:solidFill>
                  <a:srgbClr val="102E9C"/>
                </a:solidFill>
              </a:rPr>
              <a:t>PRAWO BUDOWLANE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2754312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132138" y="3500438"/>
            <a:ext cx="5616575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FF6309"/>
              </a:buClr>
              <a:buFont typeface="Wingdings" pitchFamily="2" charset="2"/>
              <a:buNone/>
            </a:pPr>
            <a:endParaRPr lang="pl-PL" sz="2000" i="1" baseline="0" dirty="0">
              <a:solidFill>
                <a:srgbClr val="102E9C"/>
              </a:solidFill>
            </a:endParaRPr>
          </a:p>
          <a:p>
            <a:pPr marL="342900" indent="-342900" algn="ctr">
              <a:spcBef>
                <a:spcPct val="20000"/>
              </a:spcBef>
              <a:buClr>
                <a:srgbClr val="FF6309"/>
              </a:buClr>
              <a:buFont typeface="Wingdings" pitchFamily="2" charset="2"/>
              <a:buNone/>
            </a:pPr>
            <a:r>
              <a:rPr lang="pl-PL" sz="2000" i="1" baseline="0" dirty="0">
                <a:solidFill>
                  <a:srgbClr val="102E9C"/>
                </a:solidFill>
              </a:rPr>
              <a:t>Rozdzielnia Gazu w Bielsku-Białej</a:t>
            </a:r>
            <a:br>
              <a:rPr lang="pl-PL" sz="2000" i="1" baseline="0" dirty="0">
                <a:solidFill>
                  <a:srgbClr val="102E9C"/>
                </a:solidFill>
              </a:rPr>
            </a:br>
            <a:r>
              <a:rPr lang="pl-PL" sz="2000" i="1" baseline="0" dirty="0">
                <a:solidFill>
                  <a:srgbClr val="102E9C"/>
                </a:solidFill>
              </a:rPr>
              <a:t>43-300 Bielsko-Biała, ul. Grażyńskiego 3</a:t>
            </a:r>
            <a:br>
              <a:rPr lang="pl-PL" sz="2000" i="1" baseline="0" dirty="0">
                <a:solidFill>
                  <a:srgbClr val="102E9C"/>
                </a:solidFill>
              </a:rPr>
            </a:br>
            <a:r>
              <a:rPr lang="pl-PL" sz="2000" i="1" baseline="0" dirty="0">
                <a:solidFill>
                  <a:srgbClr val="102E9C"/>
                </a:solidFill>
              </a:rPr>
              <a:t>tel. 33 813 76 00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1F70-2490-4CE4-AF37-2F7342425DEB}" type="slidenum">
              <a:rPr lang="pl-PL"/>
              <a:pPr/>
              <a:t>5</a:t>
            </a:fld>
            <a:endParaRPr lang="pl-PL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25538"/>
            <a:ext cx="8229600" cy="1143000"/>
          </a:xfrm>
        </p:spPr>
        <p:txBody>
          <a:bodyPr/>
          <a:lstStyle/>
          <a:p>
            <a:pPr algn="ctr"/>
            <a:r>
              <a:rPr lang="pl-PL"/>
              <a:t>Koszty przyłączenia do sieci gazowej</a:t>
            </a:r>
          </a:p>
        </p:txBody>
      </p:sp>
      <p:graphicFrame>
        <p:nvGraphicFramePr>
          <p:cNvPr id="109571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279832"/>
              </p:ext>
            </p:extLst>
          </p:nvPr>
        </p:nvGraphicFramePr>
        <p:xfrm>
          <a:off x="1692275" y="2349500"/>
          <a:ext cx="5975350" cy="3517901"/>
        </p:xfrm>
        <a:graphic>
          <a:graphicData uri="http://schemas.openxmlformats.org/drawingml/2006/table">
            <a:tbl>
              <a:tblPr/>
              <a:tblGrid>
                <a:gridCol w="2987675"/>
                <a:gridCol w="2987675"/>
              </a:tblGrid>
              <a:tr h="169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30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Opłata ryczałtowa za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30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budowę przyłącza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30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w warunkach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30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standardowych do 15 </a:t>
                      </a:r>
                      <a:r>
                        <a:rPr kumimoji="0" lang="pl-P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mb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30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Stawka opłaty za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30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przyłączenie za każdy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30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metr przyłącza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30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Powyżej 15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0B"/>
                    </a:solidFill>
                  </a:tcPr>
                </a:tc>
              </a:tr>
              <a:tr h="912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30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30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Netto,1701,24 zł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2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30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30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Netto 69,31 zł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2E3"/>
                    </a:solidFill>
                  </a:tcPr>
                </a:tc>
              </a:tr>
              <a:tr h="912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30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30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Z VAT 2092,53 zł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2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30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30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Z VAT 85,25 zł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2E3"/>
                    </a:solidFill>
                  </a:tcPr>
                </a:tc>
              </a:tr>
            </a:tbl>
          </a:graphicData>
        </a:graphic>
      </p:graphicFrame>
      <p:sp>
        <p:nvSpPr>
          <p:cNvPr id="109585" name="Rectangle 17"/>
          <p:cNvSpPr>
            <a:spLocks noChangeArrowheads="1"/>
          </p:cNvSpPr>
          <p:nvPr/>
        </p:nvSpPr>
        <p:spPr bwMode="auto">
          <a:xfrm>
            <a:off x="323850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l-PL" sz="3200" b="1" baseline="0">
                <a:solidFill>
                  <a:schemeClr val="bg2"/>
                </a:solidFill>
              </a:rPr>
              <a:t>TARYFA DLA PALIW GAZOWYCH 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B9CB-450E-4A59-A6D4-786AF6B2394E}" type="slidenum">
              <a:rPr lang="pl-PL"/>
              <a:pPr/>
              <a:t>6</a:t>
            </a:fld>
            <a:endParaRPr lang="pl-PL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908050"/>
            <a:ext cx="7354888" cy="941388"/>
          </a:xfrm>
          <a:noFill/>
          <a:ln/>
        </p:spPr>
        <p:txBody>
          <a:bodyPr/>
          <a:lstStyle/>
          <a:p>
            <a:pPr algn="ctr"/>
            <a:r>
              <a:rPr lang="pl-PL"/>
              <a:t>GRUPY TARYFOWE</a:t>
            </a: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468313" y="260350"/>
            <a:ext cx="8229600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l-PL" sz="3200" b="1" baseline="0">
                <a:solidFill>
                  <a:schemeClr val="bg2"/>
                </a:solidFill>
              </a:rPr>
              <a:t>TARYFA DLA PALIW GAZOWYCH </a:t>
            </a:r>
          </a:p>
        </p:txBody>
      </p:sp>
      <p:pic>
        <p:nvPicPr>
          <p:cNvPr id="11162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03400"/>
            <a:ext cx="8229600" cy="41179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7FEF0-AE1C-4904-B660-3A129D3844C7}" type="slidenum">
              <a:rPr lang="pl-PL"/>
              <a:pPr/>
              <a:t>7</a:t>
            </a:fld>
            <a:endParaRPr lang="pl-PL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800"/>
              <a:t>Cena gaz ziemnego wraz z abonamentem i </a:t>
            </a:r>
            <a:r>
              <a:rPr lang="pl-PL" sz="2800">
                <a:solidFill>
                  <a:srgbClr val="FFFFFF"/>
                </a:solidFill>
              </a:rPr>
              <a:t>VAT</a:t>
            </a:r>
            <a:r>
              <a:rPr lang="pl-PL" sz="2800"/>
              <a:t> podatkiem VAT</a:t>
            </a:r>
          </a:p>
        </p:txBody>
      </p:sp>
      <p:sp>
        <p:nvSpPr>
          <p:cNvPr id="43060" name="Rectangle 52"/>
          <p:cNvSpPr>
            <a:spLocks noChangeArrowheads="1"/>
          </p:cNvSpPr>
          <p:nvPr/>
        </p:nvSpPr>
        <p:spPr bwMode="auto">
          <a:xfrm>
            <a:off x="3924300" y="1844675"/>
            <a:ext cx="2160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l-PL" b="1" baseline="0">
                <a:solidFill>
                  <a:srgbClr val="FFFFFF"/>
                </a:solidFill>
              </a:rPr>
              <a:t>Abonament m-c</a:t>
            </a:r>
          </a:p>
          <a:p>
            <a:pPr algn="ctr" eaLnBrk="0" hangingPunct="0"/>
            <a:r>
              <a:rPr lang="pl-PL" b="1" baseline="0">
                <a:solidFill>
                  <a:srgbClr val="FFFFFF"/>
                </a:solidFill>
              </a:rPr>
              <a:t>z VAT</a:t>
            </a:r>
          </a:p>
        </p:txBody>
      </p:sp>
      <p:sp>
        <p:nvSpPr>
          <p:cNvPr id="43061" name="Rectangle 53"/>
          <p:cNvSpPr>
            <a:spLocks noChangeArrowheads="1"/>
          </p:cNvSpPr>
          <p:nvPr/>
        </p:nvSpPr>
        <p:spPr bwMode="auto">
          <a:xfrm>
            <a:off x="6759575" y="12811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b="1" baseline="0">
                <a:solidFill>
                  <a:srgbClr val="FFFFFF"/>
                </a:solidFill>
              </a:rPr>
              <a:t>z</a:t>
            </a:r>
          </a:p>
        </p:txBody>
      </p:sp>
      <p:sp>
        <p:nvSpPr>
          <p:cNvPr id="43066" name="Rectangle 58"/>
          <p:cNvSpPr>
            <a:spLocks noChangeArrowheads="1"/>
          </p:cNvSpPr>
          <p:nvPr/>
        </p:nvSpPr>
        <p:spPr bwMode="auto">
          <a:xfrm>
            <a:off x="6227763" y="1844675"/>
            <a:ext cx="21605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l-PL" b="1" baseline="0">
                <a:solidFill>
                  <a:srgbClr val="FFFFFF"/>
                </a:solidFill>
              </a:rPr>
              <a:t>Średnie roczne zużycie m</a:t>
            </a:r>
            <a:r>
              <a:rPr lang="pl-PL" b="1" baseline="30000">
                <a:solidFill>
                  <a:srgbClr val="FFFFFF"/>
                </a:solidFill>
              </a:rPr>
              <a:t>3</a:t>
            </a:r>
            <a:endParaRPr lang="pl-PL" b="1" baseline="0">
              <a:solidFill>
                <a:srgbClr val="FFFFFF"/>
              </a:solidFill>
            </a:endParaRPr>
          </a:p>
        </p:txBody>
      </p:sp>
      <p:graphicFrame>
        <p:nvGraphicFramePr>
          <p:cNvPr id="43451" name="Object 44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280527"/>
              </p:ext>
            </p:extLst>
          </p:nvPr>
        </p:nvGraphicFramePr>
        <p:xfrm>
          <a:off x="899592" y="1281113"/>
          <a:ext cx="7775575" cy="474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57" name="Arkusz" r:id="rId5" imgW="1838146" imgH="1790640" progId="Excel.Sheet.8">
                  <p:embed/>
                </p:oleObj>
              </mc:Choice>
              <mc:Fallback>
                <p:oleObj name="Arkusz" r:id="rId5" imgW="1838146" imgH="1790640" progId="Excel.Sheet.8">
                  <p:embed/>
                  <p:pic>
                    <p:nvPicPr>
                      <p:cNvPr id="0" name="Object 4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281113"/>
                        <a:ext cx="7775575" cy="474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51AA-7F5C-4569-A94E-36470303F3BE}" type="slidenum">
              <a:rPr lang="pl-PL"/>
              <a:pPr/>
              <a:t>8</a:t>
            </a:fld>
            <a:endParaRPr lang="pl-PL"/>
          </a:p>
        </p:txBody>
      </p:sp>
      <p:sp>
        <p:nvSpPr>
          <p:cNvPr id="92181" name="Rectangle 21"/>
          <p:cNvSpPr>
            <a:spLocks noChangeArrowheads="1"/>
          </p:cNvSpPr>
          <p:nvPr/>
        </p:nvSpPr>
        <p:spPr bwMode="auto">
          <a:xfrm>
            <a:off x="323850" y="0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l-PL" sz="3200" b="1" baseline="0">
                <a:solidFill>
                  <a:schemeClr val="bg2"/>
                </a:solidFill>
              </a:rPr>
              <a:t>PORÓWNANIE KOSZTÓW </a:t>
            </a:r>
          </a:p>
        </p:txBody>
      </p:sp>
      <p:graphicFrame>
        <p:nvGraphicFramePr>
          <p:cNvPr id="92189" name="Object 29"/>
          <p:cNvGraphicFramePr>
            <a:graphicFrameLocks noGrp="1" noChangeAspect="1"/>
          </p:cNvGraphicFramePr>
          <p:nvPr>
            <p:ph/>
          </p:nvPr>
        </p:nvGraphicFramePr>
        <p:xfrm>
          <a:off x="0" y="619125"/>
          <a:ext cx="9105900" cy="521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4" name="Arkusz" r:id="rId4" imgW="11534775" imgH="6734175" progId="Excel.Sheet.8">
                  <p:embed/>
                </p:oleObj>
              </mc:Choice>
              <mc:Fallback>
                <p:oleObj name="Arkusz" r:id="rId4" imgW="11534775" imgH="6734175" progId="Excel.Sheet.8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9125"/>
                        <a:ext cx="9105900" cy="521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A2494692-5D4C-4F80-B65A-BF3B90A83482}" type="slidenum">
              <a:rPr lang="pl-PL"/>
              <a:pPr/>
              <a:t>9</a:t>
            </a:fld>
            <a:endParaRPr lang="pl-PL"/>
          </a:p>
        </p:txBody>
      </p:sp>
      <p:pic>
        <p:nvPicPr>
          <p:cNvPr id="56322" name="Picture 2" descr="korzysci02"/>
          <p:cNvPicPr>
            <a:picLocks noChangeAspect="1" noChangeArrowheads="1"/>
          </p:cNvPicPr>
          <p:nvPr/>
        </p:nvPicPr>
        <p:blipFill>
          <a:blip r:embed="rId3" cstate="print">
            <a:lum bright="-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49275"/>
            <a:ext cx="6337300" cy="56848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989263" y="2420938"/>
            <a:ext cx="3311525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7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8001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3200" baseline="0">
                <a:solidFill>
                  <a:srgbClr val="464E52"/>
                </a:solidFill>
              </a:rPr>
              <a:t>KOMFORT</a:t>
            </a:r>
          </a:p>
          <a:p>
            <a:pPr algn="ctr">
              <a:spcBef>
                <a:spcPct val="50000"/>
              </a:spcBef>
            </a:pPr>
            <a:r>
              <a:rPr lang="pl-PL" sz="3200" baseline="0">
                <a:solidFill>
                  <a:srgbClr val="464E52"/>
                </a:solidFill>
              </a:rPr>
              <a:t>EKONOMIA</a:t>
            </a:r>
          </a:p>
          <a:p>
            <a:pPr algn="ctr">
              <a:spcBef>
                <a:spcPct val="50000"/>
              </a:spcBef>
            </a:pPr>
            <a:r>
              <a:rPr lang="pl-PL" sz="3200" baseline="0">
                <a:solidFill>
                  <a:srgbClr val="464E52"/>
                </a:solidFill>
              </a:rPr>
              <a:t>EKOLOGIA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G_Prezentacja">
  <a:themeElements>
    <a:clrScheme name="GSG_Prezentacj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G_Prezentacj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G_Prezentacj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G_Prezentacj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G_Prezentacj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G_Prezentacj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G_Prezentacj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G_Prezentacj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G_Prezentacj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G_Prezentacj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G_Prezentacj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G_Prezentacj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G_Prezentacj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G_Prezentacj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SG_prezentacja">
  <a:themeElements>
    <a:clrScheme name="1_MSG_prezentacj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SG_prezentacj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SG_prezentacj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SG_prezentacj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SG_prezentacj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SG_prezentacj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SG_prezentacj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SG_prezentacj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SG_prezentacj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SG_prezentacj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SG_prezentacj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SG_prezentacj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SG_prezentacj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SG_prezentacj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GSG_Prezentacja</Template>
  <TotalTime>2352</TotalTime>
  <Words>166</Words>
  <Application>Microsoft Office PowerPoint</Application>
  <PresentationFormat>Pokaz na ekranie (4:3)</PresentationFormat>
  <Paragraphs>92</Paragraphs>
  <Slides>13</Slides>
  <Notes>13</Notes>
  <HiddenSlides>0</HiddenSlides>
  <MMClips>0</MMClips>
  <ScaleCrop>false</ScaleCrop>
  <HeadingPairs>
    <vt:vector size="6" baseType="variant"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6" baseType="lpstr">
      <vt:lpstr>GSG_Prezentacja</vt:lpstr>
      <vt:lpstr>1_MSG_prezentacja</vt:lpstr>
      <vt:lpstr>Arkusz</vt:lpstr>
      <vt:lpstr>Prezentacja programu PowerPoint</vt:lpstr>
      <vt:lpstr>SIEĆ, PRZYŁĄCZE, INSTALACJA</vt:lpstr>
      <vt:lpstr>INSTALACJA WEWNĘTRZNA</vt:lpstr>
      <vt:lpstr>WYMAGANIA PRAWNE</vt:lpstr>
      <vt:lpstr>Koszty przyłączenia do sieci gazowej</vt:lpstr>
      <vt:lpstr>GRUPY TARYFOWE</vt:lpstr>
      <vt:lpstr>Cena gaz ziemnego wraz z abonamentem i VAT podatkiem VAT</vt:lpstr>
      <vt:lpstr>Prezentacja programu PowerPoint</vt:lpstr>
      <vt:lpstr>Prezentacja programu PowerPoint</vt:lpstr>
      <vt:lpstr>ZAGADNIENIA TECHNICZNE</vt:lpstr>
      <vt:lpstr>Prezentacja programu PowerPoint</vt:lpstr>
      <vt:lpstr>Prezentacja programu PowerPoint</vt:lpstr>
      <vt:lpstr>Prezentacja programu PowerPoint</vt:lpstr>
    </vt:vector>
  </TitlesOfParts>
  <Company>gsg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gsg</dc:creator>
  <cp:lastModifiedBy>Rafał Wolny</cp:lastModifiedBy>
  <cp:revision>59</cp:revision>
  <cp:lastPrinted>2013-01-28T10:27:08Z</cp:lastPrinted>
  <dcterms:created xsi:type="dcterms:W3CDTF">2008-10-13T08:21:39Z</dcterms:created>
  <dcterms:modified xsi:type="dcterms:W3CDTF">2013-02-19T07:15:33Z</dcterms:modified>
</cp:coreProperties>
</file>