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12192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9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6939" y="450469"/>
            <a:ext cx="10358120" cy="1078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47699" y="3242309"/>
            <a:ext cx="10896600" cy="2083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rgbClr val="7E7E7E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10/19/2016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/>
          <p:nvPr/>
        </p:nvSpPr>
        <p:spPr>
          <a:xfrm>
            <a:off x="1066800" y="2057400"/>
            <a:ext cx="9307195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b="0" spc="-10" dirty="0">
                <a:solidFill>
                  <a:srgbClr val="7E7E7E"/>
                </a:solidFill>
                <a:cs typeface="Calibri Light"/>
              </a:rPr>
              <a:t>Miejsce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: </a:t>
            </a:r>
            <a:r>
              <a:rPr lang="pl-PL" sz="2000" b="0" dirty="0">
                <a:solidFill>
                  <a:srgbClr val="7E7E7E"/>
                </a:solidFill>
                <a:cs typeface="Calibri Light"/>
              </a:rPr>
              <a:t>Urząd Miasta  w Zabrzu, </a:t>
            </a:r>
            <a:r>
              <a:rPr sz="2000" b="0" spc="-5" dirty="0" err="1">
                <a:solidFill>
                  <a:srgbClr val="7E7E7E"/>
                </a:solidFill>
                <a:cs typeface="Calibri Light"/>
              </a:rPr>
              <a:t>ul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. </a:t>
            </a:r>
            <a:r>
              <a:rPr sz="2000" b="0" spc="-25" dirty="0" err="1">
                <a:solidFill>
                  <a:srgbClr val="7E7E7E"/>
                </a:solidFill>
                <a:cs typeface="Calibri Light"/>
              </a:rPr>
              <a:t>Wolności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286</a:t>
            </a:r>
            <a:r>
              <a:rPr lang="pl-PL" sz="2000" b="0" spc="-5" dirty="0">
                <a:solidFill>
                  <a:srgbClr val="7E7E7E"/>
                </a:solidFill>
                <a:cs typeface="Calibri Light"/>
              </a:rPr>
              <a:t>,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spc="-5" dirty="0" err="1">
                <a:solidFill>
                  <a:srgbClr val="7E7E7E"/>
                </a:solidFill>
                <a:cs typeface="Calibri Light"/>
              </a:rPr>
              <a:t>sala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100</a:t>
            </a:r>
            <a:endParaRPr lang="pl-PL" sz="2000" b="0" spc="-20" dirty="0">
              <a:solidFill>
                <a:srgbClr val="7E7E7E"/>
              </a:solidFill>
              <a:cs typeface="Calibri Light"/>
            </a:endParaRPr>
          </a:p>
          <a:p>
            <a:pPr marL="12700">
              <a:lnSpc>
                <a:spcPct val="100000"/>
              </a:lnSpc>
            </a:pPr>
            <a:endParaRPr lang="pl-PL" sz="2000" spc="-20" dirty="0">
              <a:solidFill>
                <a:srgbClr val="7E7E7E"/>
              </a:solidFill>
              <a:cs typeface="Calibri Light"/>
            </a:endParaRPr>
          </a:p>
          <a:p>
            <a:pPr marL="12700">
              <a:lnSpc>
                <a:spcPct val="100000"/>
              </a:lnSpc>
            </a:pPr>
            <a:r>
              <a:rPr lang="pl-PL" sz="2000" spc="-20" dirty="0">
                <a:solidFill>
                  <a:srgbClr val="7E7E7E"/>
                </a:solidFill>
                <a:cs typeface="Calibri Light"/>
              </a:rPr>
              <a:t>Termin: 07.11.2016 r.</a:t>
            </a:r>
            <a:endParaRPr sz="2000" dirty="0"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755"/>
              </a:spcBef>
            </a:pPr>
            <a:endParaRPr sz="2000" dirty="0">
              <a:latin typeface="Calibri Light"/>
              <a:cs typeface="Calibri Light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14400" y="3276600"/>
            <a:ext cx="1432560" cy="1229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31500"/>
              </a:lnSpc>
            </a:pPr>
            <a:r>
              <a:rPr sz="2000" b="0" u="sng" spc="-5" dirty="0">
                <a:solidFill>
                  <a:srgbClr val="7E7E7E"/>
                </a:solidFill>
                <a:cs typeface="Calibri Light"/>
              </a:rPr>
              <a:t>PROGRAM 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10:00 –</a:t>
            </a:r>
            <a:r>
              <a:rPr sz="2000" b="0" spc="-110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10:15</a:t>
            </a:r>
            <a:endParaRPr sz="2000" dirty="0"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sz="2000" b="0" dirty="0">
                <a:solidFill>
                  <a:srgbClr val="7E7E7E"/>
                </a:solidFill>
                <a:cs typeface="Calibri Light"/>
              </a:rPr>
              <a:t>10:15 –</a:t>
            </a:r>
            <a:r>
              <a:rPr sz="2000" b="0" spc="-100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1</a:t>
            </a:r>
            <a:r>
              <a:rPr lang="pl-PL" sz="2000" b="0" dirty="0">
                <a:solidFill>
                  <a:srgbClr val="7E7E7E"/>
                </a:solidFill>
                <a:cs typeface="Calibri Light"/>
              </a:rPr>
              <a:t>2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:30</a:t>
            </a:r>
            <a:endParaRPr sz="2000" dirty="0">
              <a:cs typeface="Calibri Ligh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14400" y="5105400"/>
            <a:ext cx="1432560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2000" b="0" dirty="0">
                <a:solidFill>
                  <a:srgbClr val="7E7E7E"/>
                </a:solidFill>
                <a:cs typeface="Calibri Light"/>
              </a:rPr>
              <a:t>12:30 –</a:t>
            </a:r>
            <a:r>
              <a:rPr sz="2000" b="0" spc="-95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13:30</a:t>
            </a:r>
            <a:endParaRPr sz="2000" dirty="0">
              <a:cs typeface="Calibri Light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body" idx="1"/>
          </p:nvPr>
        </p:nvSpPr>
        <p:spPr>
          <a:xfrm>
            <a:off x="914400" y="3657600"/>
            <a:ext cx="10896600" cy="17055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09470">
              <a:lnSpc>
                <a:spcPct val="100000"/>
              </a:lnSpc>
            </a:pPr>
            <a:r>
              <a:rPr spc="-10" dirty="0">
                <a:latin typeface="+mn-lt"/>
              </a:rPr>
              <a:t>Rejestracja</a:t>
            </a:r>
            <a:r>
              <a:rPr spc="-75" dirty="0">
                <a:latin typeface="+mn-lt"/>
              </a:rPr>
              <a:t> </a:t>
            </a:r>
            <a:r>
              <a:rPr spc="-15" dirty="0">
                <a:latin typeface="+mn-lt"/>
              </a:rPr>
              <a:t>uczestników</a:t>
            </a:r>
          </a:p>
          <a:p>
            <a:pPr marL="2109470">
              <a:lnSpc>
                <a:spcPts val="2280"/>
              </a:lnSpc>
              <a:spcBef>
                <a:spcPts val="765"/>
              </a:spcBef>
            </a:pPr>
            <a:r>
              <a:rPr lang="pl-PL" spc="-10" dirty="0">
                <a:latin typeface="+mn-lt"/>
              </a:rPr>
              <a:t>Przedstawienie</a:t>
            </a:r>
            <a:r>
              <a:rPr lang="pl-PL" spc="-5" dirty="0">
                <a:latin typeface="+mn-lt"/>
              </a:rPr>
              <a:t> </a:t>
            </a:r>
            <a:r>
              <a:rPr lang="pl-PL" dirty="0">
                <a:latin typeface="+mn-lt"/>
              </a:rPr>
              <a:t>informacji na temat możliwości otrzymania dotacji na zakup maszyn </a:t>
            </a:r>
            <a:r>
              <a:rPr lang="pl-PL" dirty="0" smtClean="0">
                <a:latin typeface="+mn-lt"/>
              </a:rPr>
              <a:t/>
            </a:r>
            <a:br>
              <a:rPr lang="pl-PL" dirty="0" smtClean="0">
                <a:latin typeface="+mn-lt"/>
              </a:rPr>
            </a:br>
            <a:r>
              <a:rPr lang="pl-PL" dirty="0" smtClean="0">
                <a:latin typeface="+mn-lt"/>
              </a:rPr>
              <a:t>i </a:t>
            </a:r>
            <a:r>
              <a:rPr lang="pl-PL" dirty="0">
                <a:latin typeface="+mn-lt"/>
              </a:rPr>
              <a:t>urządzeń, sprzętu produkcyjnego oraz Wartości Niematerialnych i Prawnych w ramach działania 3.2 Innowacje w MŚP.</a:t>
            </a:r>
          </a:p>
          <a:p>
            <a:pPr marL="2109470" marR="1026794">
              <a:lnSpc>
                <a:spcPts val="2160"/>
              </a:lnSpc>
              <a:spcBef>
                <a:spcPts val="1025"/>
              </a:spcBef>
            </a:pPr>
            <a:r>
              <a:rPr lang="pl-PL" spc="-5" dirty="0">
                <a:latin typeface="+mn-lt"/>
              </a:rPr>
              <a:t>Pytania i  odpowiedzi</a:t>
            </a:r>
            <a:endParaRPr spc="-5" dirty="0">
              <a:latin typeface="+mn-lt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519671" y="5718047"/>
            <a:ext cx="3592068" cy="8991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26" name="Obraz 3" descr="https://scontent-waw1-1.xx.fbcdn.net/v/t1.0-1/p160x160/10374898_891035404247368_2389368081195885397_n.png?oh=870e8325204d14585f1ad7f510138c1b&amp;oe=584F2DC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5638800"/>
            <a:ext cx="1371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Prostokąt 17"/>
          <p:cNvSpPr/>
          <p:nvPr/>
        </p:nvSpPr>
        <p:spPr>
          <a:xfrm>
            <a:off x="533400" y="304800"/>
            <a:ext cx="10591800" cy="14478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9" name="Prostokąt 18"/>
          <p:cNvSpPr/>
          <p:nvPr/>
        </p:nvSpPr>
        <p:spPr>
          <a:xfrm>
            <a:off x="1143000" y="685800"/>
            <a:ext cx="92964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2400" b="1" i="1" u="sng" dirty="0"/>
              <a:t>Działanie 3.2 dotacje na Innowacje w MŚP w działalności gospodarczej </a:t>
            </a:r>
            <a:br>
              <a:rPr lang="pl-PL" sz="2400" b="1" i="1" u="sng" dirty="0"/>
            </a:br>
            <a:r>
              <a:rPr lang="pl-PL" sz="2400" b="1" i="1" u="sng" dirty="0"/>
              <a:t>dla województwa Śląskiego</a:t>
            </a:r>
            <a:endParaRPr lang="pl-P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6675" y="286511"/>
            <a:ext cx="8055864" cy="13533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838200" y="288036"/>
            <a:ext cx="8054340" cy="1351915"/>
          </a:xfrm>
          <a:custGeom>
            <a:avLst/>
            <a:gdLst/>
            <a:ahLst/>
            <a:cxnLst/>
            <a:rect l="l" t="t" r="r" b="b"/>
            <a:pathLst>
              <a:path w="8054340" h="1351914">
                <a:moveTo>
                  <a:pt x="0" y="1351787"/>
                </a:moveTo>
                <a:lnTo>
                  <a:pt x="8054340" y="1351787"/>
                </a:lnTo>
                <a:lnTo>
                  <a:pt x="8054340" y="0"/>
                </a:lnTo>
                <a:lnTo>
                  <a:pt x="0" y="0"/>
                </a:lnTo>
                <a:lnTo>
                  <a:pt x="0" y="1351787"/>
                </a:lnTo>
                <a:close/>
              </a:path>
            </a:pathLst>
          </a:custGeom>
          <a:ln w="12192">
            <a:solidFill>
              <a:srgbClr val="DEEBF7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105"/>
              </a:lnSpc>
            </a:pPr>
            <a:endParaRPr spc="-35" dirty="0"/>
          </a:p>
          <a:p>
            <a:pPr marL="12700">
              <a:lnSpc>
                <a:spcPts val="4105"/>
              </a:lnSpc>
            </a:pPr>
            <a:endParaRPr spc="-30" dirty="0"/>
          </a:p>
        </p:txBody>
      </p:sp>
      <p:sp>
        <p:nvSpPr>
          <p:cNvPr id="8" name="object 8"/>
          <p:cNvSpPr txBox="1"/>
          <p:nvPr/>
        </p:nvSpPr>
        <p:spPr>
          <a:xfrm>
            <a:off x="990600" y="2362200"/>
            <a:ext cx="10359390" cy="34086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algn="just">
              <a:lnSpc>
                <a:spcPct val="100000"/>
              </a:lnSpc>
            </a:pPr>
            <a:r>
              <a:rPr sz="2000" b="0" spc="-10" dirty="0">
                <a:solidFill>
                  <a:srgbClr val="7E7E7E"/>
                </a:solidFill>
                <a:cs typeface="Calibri Light"/>
              </a:rPr>
              <a:t>Prowadzący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warsztaty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–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wspólnik</a:t>
            </a:r>
            <a:r>
              <a:rPr sz="2000" b="0" spc="-80" dirty="0">
                <a:solidFill>
                  <a:srgbClr val="7E7E7E"/>
                </a:solidFill>
                <a:cs typeface="Calibri Light"/>
              </a:rPr>
              <a:t> </a:t>
            </a:r>
            <a:r>
              <a:rPr lang="pl-PL" sz="2000" b="0" spc="-80" dirty="0">
                <a:solidFill>
                  <a:srgbClr val="7E7E7E"/>
                </a:solidFill>
                <a:cs typeface="Calibri Light"/>
              </a:rPr>
              <a:t> </a:t>
            </a:r>
            <a:r>
              <a:rPr lang="pl-PL" sz="2000" b="1" spc="-80" dirty="0">
                <a:solidFill>
                  <a:srgbClr val="7E7E7E"/>
                </a:solidFill>
                <a:cs typeface="Calibri Light"/>
              </a:rPr>
              <a:t>www.argonavi.pl</a:t>
            </a:r>
            <a:endParaRPr sz="2000" b="1" dirty="0">
              <a:cs typeface="Calibri Light"/>
            </a:endParaRPr>
          </a:p>
          <a:p>
            <a:pPr>
              <a:lnSpc>
                <a:spcPct val="100000"/>
              </a:lnSpc>
            </a:pPr>
            <a:endParaRPr sz="2000" dirty="0">
              <a:cs typeface="Times New Roman"/>
            </a:endParaRPr>
          </a:p>
          <a:p>
            <a:pPr>
              <a:lnSpc>
                <a:spcPct val="100000"/>
              </a:lnSpc>
            </a:pPr>
            <a:endParaRPr sz="2000" dirty="0">
              <a:cs typeface="Times New Roman"/>
            </a:endParaRPr>
          </a:p>
          <a:p>
            <a:pPr marL="12700" marR="5080" algn="just">
              <a:lnSpc>
                <a:spcPts val="2160"/>
              </a:lnSpc>
            </a:pPr>
            <a:r>
              <a:rPr sz="2000" b="0" spc="-10" dirty="0">
                <a:solidFill>
                  <a:srgbClr val="7E7E7E"/>
                </a:solidFill>
                <a:cs typeface="Calibri Light"/>
              </a:rPr>
              <a:t>Absolwent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Wydziału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Zarządzania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Politechniki Częstochowskiej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oraz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Kierunku 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Prawa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i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Administracji  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Uniwersytetu </a:t>
            </a:r>
            <a:r>
              <a:rPr sz="2000" b="0" spc="-30" dirty="0">
                <a:solidFill>
                  <a:srgbClr val="7E7E7E"/>
                </a:solidFill>
                <a:cs typeface="Calibri Light"/>
              </a:rPr>
              <a:t>Wrocławskiego,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przez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dziesięć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lat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związany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z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największymi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instytucjami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sektora 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doradztwa,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bankowości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i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finansów.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Wspólnik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kancelarii 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Argo Navi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K.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Koćwin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Sp.K. oraz 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Argo Navi 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Dotacje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i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Eksport </a:t>
            </a:r>
            <a:r>
              <a:rPr sz="2000" b="0" spc="-25" dirty="0">
                <a:solidFill>
                  <a:srgbClr val="7E7E7E"/>
                </a:solidFill>
                <a:cs typeface="Calibri Light"/>
              </a:rPr>
              <a:t>Koćwin S.C.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firm specjalizujących się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obsłudze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podmiotów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gospodarczych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zakresie pozyskiwania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dotacji, doradztwa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biznesowego, eksportowego oraz</a:t>
            </a:r>
            <a:r>
              <a:rPr sz="2000" b="0" spc="-110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prawnego.</a:t>
            </a:r>
            <a:endParaRPr sz="2000" dirty="0">
              <a:cs typeface="Calibri Light"/>
            </a:endParaRPr>
          </a:p>
          <a:p>
            <a:pPr marL="12700" marR="5080" algn="just">
              <a:lnSpc>
                <a:spcPts val="2160"/>
              </a:lnSpc>
              <a:spcBef>
                <a:spcPts val="994"/>
              </a:spcBef>
            </a:pPr>
            <a:r>
              <a:rPr sz="2000" b="0" spc="-10" dirty="0">
                <a:solidFill>
                  <a:srgbClr val="7E7E7E"/>
                </a:solidFill>
                <a:cs typeface="Calibri Light"/>
              </a:rPr>
              <a:t>Główny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obszar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zainteresowań to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analiza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możliwości </a:t>
            </a:r>
            <a:r>
              <a:rPr sz="2000" b="0" spc="-20" dirty="0">
                <a:solidFill>
                  <a:srgbClr val="7E7E7E"/>
                </a:solidFill>
                <a:cs typeface="Calibri Light"/>
              </a:rPr>
              <a:t>rozwoju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firm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poprzez wsparcie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pozyskaniu 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dotacji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przedsiębiorstwach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oraz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opracowywanie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strategii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wejścia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na rynki </a:t>
            </a:r>
            <a:r>
              <a:rPr sz="2000" b="0" spc="-15" dirty="0">
                <a:solidFill>
                  <a:srgbClr val="7E7E7E"/>
                </a:solidFill>
                <a:cs typeface="Calibri Light"/>
              </a:rPr>
              <a:t>zagraniczne </a:t>
            </a:r>
            <a:r>
              <a:rPr sz="2000" b="0" dirty="0">
                <a:solidFill>
                  <a:srgbClr val="7E7E7E"/>
                </a:solidFill>
                <a:cs typeface="Calibri Light"/>
              </a:rPr>
              <a:t>w  </a:t>
            </a:r>
            <a:r>
              <a:rPr sz="2000" b="0" spc="-5" dirty="0">
                <a:solidFill>
                  <a:srgbClr val="7E7E7E"/>
                </a:solidFill>
                <a:cs typeface="Calibri Light"/>
              </a:rPr>
              <a:t>podmiotach</a:t>
            </a:r>
            <a:r>
              <a:rPr sz="2000" b="0" spc="-80" dirty="0">
                <a:solidFill>
                  <a:srgbClr val="7E7E7E"/>
                </a:solidFill>
                <a:cs typeface="Calibri Light"/>
              </a:rPr>
              <a:t> </a:t>
            </a:r>
            <a:r>
              <a:rPr sz="2000" b="0" spc="-10" dirty="0">
                <a:solidFill>
                  <a:srgbClr val="7E7E7E"/>
                </a:solidFill>
                <a:cs typeface="Calibri Light"/>
              </a:rPr>
              <a:t>gospodarczych.</a:t>
            </a:r>
            <a:endParaRPr sz="2000" dirty="0">
              <a:cs typeface="Calibri Light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7606283" y="329184"/>
            <a:ext cx="1193292" cy="12740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9262871" y="419100"/>
            <a:ext cx="2929127" cy="8976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" name="Prostokąt 10"/>
          <p:cNvSpPr/>
          <p:nvPr/>
        </p:nvSpPr>
        <p:spPr>
          <a:xfrm>
            <a:off x="914400" y="533400"/>
            <a:ext cx="51054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l-PL" sz="2800" cap="none" spc="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Paweł Koćwin</a:t>
            </a:r>
          </a:p>
          <a:p>
            <a:r>
              <a:rPr lang="pl-PL" sz="2800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Ekspert w zakresie dotacji</a:t>
            </a:r>
            <a:endParaRPr lang="pl-PL" sz="2800" cap="none" spc="0" dirty="0">
              <a:ln w="12700">
                <a:solidFill>
                  <a:schemeClr val="tx1"/>
                </a:solidFill>
                <a:prstDash val="solid"/>
              </a:ln>
              <a:solidFill>
                <a:schemeClr val="tx1">
                  <a:lumMod val="50000"/>
                  <a:lumOff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90600" y="2362200"/>
            <a:ext cx="10553698" cy="3385542"/>
          </a:xfrm>
        </p:spPr>
        <p:txBody>
          <a:bodyPr/>
          <a:lstStyle/>
          <a:p>
            <a:pPr algn="just"/>
            <a:r>
              <a:rPr lang="pl-PL" spc="-10" dirty="0" smtClean="0">
                <a:latin typeface="+mn-lt"/>
              </a:rPr>
              <a:t>Prowadzący </a:t>
            </a:r>
            <a:r>
              <a:rPr lang="pl-PL" spc="-15" dirty="0" smtClean="0">
                <a:latin typeface="+mn-lt"/>
              </a:rPr>
              <a:t>warsztaty </a:t>
            </a:r>
            <a:r>
              <a:rPr lang="pl-PL" dirty="0" smtClean="0">
                <a:latin typeface="+mn-lt"/>
              </a:rPr>
              <a:t>– </a:t>
            </a:r>
            <a:r>
              <a:rPr lang="pl-PL" spc="-5" dirty="0" smtClean="0">
                <a:latin typeface="+mn-lt"/>
              </a:rPr>
              <a:t>Kierownik ds. projektów unijnych -</a:t>
            </a:r>
            <a:r>
              <a:rPr lang="pl-PL" spc="-80" dirty="0" smtClean="0">
                <a:latin typeface="+mn-lt"/>
              </a:rPr>
              <a:t> </a:t>
            </a:r>
            <a:r>
              <a:rPr lang="pl-PL" b="1" spc="-80" dirty="0" smtClean="0">
                <a:latin typeface="+mn-lt"/>
              </a:rPr>
              <a:t>www.argonavi.pl</a:t>
            </a:r>
            <a:endParaRPr lang="pl-PL" b="1" dirty="0" smtClean="0">
              <a:latin typeface="+mn-lt"/>
            </a:endParaRPr>
          </a:p>
          <a:p>
            <a:pPr algn="just"/>
            <a:endParaRPr lang="pl-PL" dirty="0" smtClean="0">
              <a:latin typeface="+mn-lt"/>
            </a:endParaRPr>
          </a:p>
          <a:p>
            <a:pPr algn="just"/>
            <a:endParaRPr lang="pl-PL" dirty="0" smtClean="0">
              <a:latin typeface="+mn-lt"/>
            </a:endParaRPr>
          </a:p>
          <a:p>
            <a:pPr algn="just"/>
            <a:r>
              <a:rPr lang="pl-PL" dirty="0" smtClean="0">
                <a:latin typeface="+mn-lt"/>
              </a:rPr>
              <a:t>Wykształcenie </a:t>
            </a:r>
            <a:r>
              <a:rPr lang="pl-PL" dirty="0">
                <a:latin typeface="+mn-lt"/>
              </a:rPr>
              <a:t>związane z administracją i zarządzaniem oraz doświadczenie praktyczne zdobyte podczas dotychczasowej pracy na stanowisku specjalista ds. pozyskiwania dotacji z UE. Znajomość praktyczna </a:t>
            </a:r>
            <a:r>
              <a:rPr lang="pl-PL" dirty="0" smtClean="0">
                <a:latin typeface="+mn-lt"/>
              </a:rPr>
              <a:t>w </a:t>
            </a:r>
            <a:r>
              <a:rPr lang="pl-PL" dirty="0">
                <a:latin typeface="+mn-lt"/>
              </a:rPr>
              <a:t>zakresie programów dotacyjnych UE, przygotowania projektów w ramach funduszy UE oraz realizacji, obsłudze i rozliczeniu procesu dotacyjnego projektów. Odpowiedzialność za prawidłowość treści sporządzanych dokumentów. Główni klienci dotacyjni to prywatne przedsiębiorstwa (mikro, małe i średnie) w ramach programów RPO WSL, ARiMR, PARP, PUP, ARR, GARR i innych. </a:t>
            </a:r>
          </a:p>
          <a:p>
            <a:endParaRPr lang="pl-PL" dirty="0"/>
          </a:p>
        </p:txBody>
      </p:sp>
      <p:sp>
        <p:nvSpPr>
          <p:cNvPr id="5" name="object 2"/>
          <p:cNvSpPr/>
          <p:nvPr/>
        </p:nvSpPr>
        <p:spPr>
          <a:xfrm>
            <a:off x="838200" y="257597"/>
            <a:ext cx="7924800" cy="13533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Prostokąt 5"/>
          <p:cNvSpPr/>
          <p:nvPr/>
        </p:nvSpPr>
        <p:spPr>
          <a:xfrm>
            <a:off x="914400" y="457200"/>
            <a:ext cx="5867400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pl-PL" sz="280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Anna Górniak</a:t>
            </a:r>
          </a:p>
          <a:p>
            <a:r>
              <a:rPr lang="pl-PL" sz="2800" dirty="0">
                <a:ln w="10160">
                  <a:solidFill>
                    <a:schemeClr val="tx1"/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Kierownik ds. projektów unijnych  </a:t>
            </a:r>
          </a:p>
        </p:txBody>
      </p:sp>
      <p:sp>
        <p:nvSpPr>
          <p:cNvPr id="8" name="object 10"/>
          <p:cNvSpPr/>
          <p:nvPr/>
        </p:nvSpPr>
        <p:spPr>
          <a:xfrm>
            <a:off x="9067800" y="533400"/>
            <a:ext cx="2929127" cy="8976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Obraz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81000"/>
            <a:ext cx="1066800" cy="1143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255</Words>
  <Application>Microsoft Office PowerPoint</Application>
  <PresentationFormat>Niestandardowy</PresentationFormat>
  <Paragraphs>23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Office Theme</vt:lpstr>
      <vt:lpstr>Slajd 1</vt:lpstr>
      <vt:lpstr> </vt:lpstr>
      <vt:lpstr>Slajd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Kathi Jurisch</dc:creator>
  <cp:lastModifiedBy>USER</cp:lastModifiedBy>
  <cp:revision>7</cp:revision>
  <dcterms:created xsi:type="dcterms:W3CDTF">2016-10-18T08:00:32Z</dcterms:created>
  <dcterms:modified xsi:type="dcterms:W3CDTF">2016-10-19T09:19:55Z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2016-08-18T00:00:00Z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2016-10-18T00:00:00Z</vt:filetime>
  </property>
</Properties>
</file>